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70" r:id="rId3"/>
    <p:sldId id="280" r:id="rId4"/>
    <p:sldId id="282" r:id="rId5"/>
    <p:sldId id="284" r:id="rId6"/>
    <p:sldId id="257" r:id="rId7"/>
    <p:sldId id="258" r:id="rId8"/>
    <p:sldId id="259"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DEADA2A-BCF9-4EBE-823B-C3701B32CCEC}"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305708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DEADA2A-BCF9-4EBE-823B-C3701B32CCEC}"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1515709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DEADA2A-BCF9-4EBE-823B-C3701B32CCEC}"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244860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DEADA2A-BCF9-4EBE-823B-C3701B32CCEC}"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2875070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DEADA2A-BCF9-4EBE-823B-C3701B32CCEC}" type="datetimeFigureOut">
              <a:rPr lang="ar-IQ" smtClean="0"/>
              <a:t>11/10/1441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190637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DEADA2A-BCF9-4EBE-823B-C3701B32CCEC}" type="datetimeFigureOut">
              <a:rPr lang="ar-IQ" smtClean="0"/>
              <a:t>11/10/1441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345686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DEADA2A-BCF9-4EBE-823B-C3701B32CCEC}" type="datetimeFigureOut">
              <a:rPr lang="ar-IQ" smtClean="0"/>
              <a:t>11/10/1441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140320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DEADA2A-BCF9-4EBE-823B-C3701B32CCEC}" type="datetimeFigureOut">
              <a:rPr lang="ar-IQ" smtClean="0"/>
              <a:t>11/10/1441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45123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DEADA2A-BCF9-4EBE-823B-C3701B32CCEC}" type="datetimeFigureOut">
              <a:rPr lang="ar-IQ" smtClean="0"/>
              <a:t>11/10/1441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246518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DEADA2A-BCF9-4EBE-823B-C3701B32CCEC}" type="datetimeFigureOut">
              <a:rPr lang="ar-IQ" smtClean="0"/>
              <a:t>11/10/1441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426771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DEADA2A-BCF9-4EBE-823B-C3701B32CCEC}" type="datetimeFigureOut">
              <a:rPr lang="ar-IQ" smtClean="0"/>
              <a:t>11/10/1441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4D43BE-712A-466E-BA66-854CF188E646}" type="slidenum">
              <a:rPr lang="ar-IQ" smtClean="0"/>
              <a:t>‹#›</a:t>
            </a:fld>
            <a:endParaRPr lang="ar-IQ"/>
          </a:p>
        </p:txBody>
      </p:sp>
    </p:spTree>
    <p:extLst>
      <p:ext uri="{BB962C8B-B14F-4D97-AF65-F5344CB8AC3E}">
        <p14:creationId xmlns:p14="http://schemas.microsoft.com/office/powerpoint/2010/main" val="159655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DEADA2A-BCF9-4EBE-823B-C3701B32CCEC}" type="datetimeFigureOut">
              <a:rPr lang="ar-IQ" smtClean="0"/>
              <a:t>11/10/1441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4D43BE-712A-466E-BA66-854CF188E646}" type="slidenum">
              <a:rPr lang="ar-IQ" smtClean="0"/>
              <a:t>‹#›</a:t>
            </a:fld>
            <a:endParaRPr lang="ar-IQ"/>
          </a:p>
        </p:txBody>
      </p:sp>
    </p:spTree>
    <p:extLst>
      <p:ext uri="{BB962C8B-B14F-4D97-AF65-F5344CB8AC3E}">
        <p14:creationId xmlns:p14="http://schemas.microsoft.com/office/powerpoint/2010/main" val="4021043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الاخطاء و</a:t>
            </a:r>
            <a:r>
              <a:rPr lang="ar-IQ" dirty="0" smtClean="0"/>
              <a:t>الغش المحاسبية </a:t>
            </a:r>
            <a:endParaRPr lang="ar-IQ" dirty="0"/>
          </a:p>
        </p:txBody>
      </p:sp>
      <p:sp>
        <p:nvSpPr>
          <p:cNvPr id="4" name="مستطيل 3"/>
          <p:cNvSpPr/>
          <p:nvPr/>
        </p:nvSpPr>
        <p:spPr>
          <a:xfrm>
            <a:off x="323528" y="1203640"/>
            <a:ext cx="8496944" cy="4832092"/>
          </a:xfrm>
          <a:prstGeom prst="rect">
            <a:avLst/>
          </a:prstGeom>
        </p:spPr>
        <p:txBody>
          <a:bodyPr wrap="square">
            <a:spAutoFit/>
          </a:bodyPr>
          <a:lstStyle/>
          <a:p>
            <a:pPr algn="just"/>
            <a:r>
              <a:rPr lang="ar-IQ" sz="2800" dirty="0" smtClean="0"/>
              <a:t>عرف معيار التدقيق الدولي رقم ( 240 ) إلى أن الخطأ "يعني تحريفات غير مقصودة في التقارير المالية، مثل خطأ في جمع بيانات أو في معالجتها أو في تقدير محاسبي غير صحيح ناتج عن السهو أو تفسير مغلوط للحقائق، أو خطأ في تطبيق المبادئ المحاسبية المتعلقة بالقياس أو الاعتراف أو التصنيف أو العرض أو الإفصاح .</a:t>
            </a:r>
          </a:p>
          <a:p>
            <a:pPr algn="just"/>
            <a:r>
              <a:rPr lang="ar-IQ" sz="2800" dirty="0" smtClean="0"/>
              <a:t>الاخطاء تكون بإحدى الصور الآتية :</a:t>
            </a:r>
          </a:p>
          <a:p>
            <a:pPr marL="514350" indent="-514350" algn="just">
              <a:buFont typeface="+mj-lt"/>
              <a:buAutoNum type="arabicPeriod"/>
            </a:pPr>
            <a:r>
              <a:rPr lang="en-US" sz="2800" dirty="0" smtClean="0"/>
              <a:t> </a:t>
            </a:r>
            <a:r>
              <a:rPr lang="ar-IQ" sz="2800" dirty="0" smtClean="0"/>
              <a:t>أخطاء حسابية أو كتابية في السجلات والدفاتر والتقارير المالية.</a:t>
            </a:r>
          </a:p>
          <a:p>
            <a:pPr marL="514350" indent="-514350" algn="just">
              <a:buFont typeface="+mj-lt"/>
              <a:buAutoNum type="arabicPeriod"/>
            </a:pPr>
            <a:r>
              <a:rPr lang="ar-IQ" sz="2800" dirty="0" smtClean="0"/>
              <a:t> التفسير والتطبيق المغلوط للسياسات المحاسبية. </a:t>
            </a:r>
          </a:p>
          <a:p>
            <a:pPr marL="514350" indent="-514350" algn="just">
              <a:buFont typeface="+mj-lt"/>
              <a:buAutoNum type="arabicPeriod"/>
            </a:pPr>
            <a:r>
              <a:rPr lang="ar-IQ" sz="2800" dirty="0" smtClean="0"/>
              <a:t> النسيان أو عدم المعرفة بالأصول المحاسبية. </a:t>
            </a:r>
          </a:p>
          <a:p>
            <a:pPr marL="514350" indent="-514350" algn="just">
              <a:buFont typeface="+mj-lt"/>
              <a:buAutoNum type="arabicPeriod"/>
            </a:pPr>
            <a:r>
              <a:rPr lang="ar-IQ" sz="2800" dirty="0" smtClean="0"/>
              <a:t>عدم تأهيل موظفي الحسابات وتدريبهم وجاهزيتهم للقيام بالأعمال المطلوبة منهم بشكل سليم</a:t>
            </a:r>
          </a:p>
        </p:txBody>
      </p:sp>
    </p:spTree>
    <p:extLst>
      <p:ext uri="{BB962C8B-B14F-4D97-AF65-F5344CB8AC3E}">
        <p14:creationId xmlns:p14="http://schemas.microsoft.com/office/powerpoint/2010/main" val="2771233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8732" y="332656"/>
            <a:ext cx="8513748" cy="6001643"/>
          </a:xfrm>
          <a:prstGeom prst="rect">
            <a:avLst/>
          </a:prstGeom>
        </p:spPr>
        <p:txBody>
          <a:bodyPr wrap="square">
            <a:spAutoFit/>
          </a:bodyPr>
          <a:lstStyle/>
          <a:p>
            <a:pPr algn="just"/>
            <a:r>
              <a:rPr lang="ar-IQ" sz="2400" dirty="0" smtClean="0"/>
              <a:t> </a:t>
            </a:r>
            <a:r>
              <a:rPr lang="ar-IQ" sz="2400" b="1" dirty="0" smtClean="0"/>
              <a:t>أنواع الأخطاء المحاسبية :</a:t>
            </a:r>
          </a:p>
          <a:p>
            <a:pPr algn="just"/>
            <a:r>
              <a:rPr lang="ar-IQ" sz="2400" dirty="0" smtClean="0"/>
              <a:t>تنقسم الأخطاء المحاسبية التي تواجه مدقق الحسابات عند فحصه للدفاتر والسجلات إلى أنواع متعددة إذا نظرنا إليها من زوايا مختلفة نذكر منها:</a:t>
            </a:r>
          </a:p>
          <a:p>
            <a:pPr algn="just"/>
            <a:r>
              <a:rPr lang="ar-IQ" sz="2400" dirty="0" smtClean="0"/>
              <a:t>1) </a:t>
            </a:r>
            <a:r>
              <a:rPr lang="en-US" sz="2400" dirty="0" smtClean="0"/>
              <a:t> </a:t>
            </a:r>
            <a:r>
              <a:rPr lang="ar-IQ" sz="2400" b="1" dirty="0" smtClean="0"/>
              <a:t>أخطاء غير عمدية:</a:t>
            </a:r>
          </a:p>
          <a:p>
            <a:pPr algn="just"/>
            <a:r>
              <a:rPr lang="ar-IQ" sz="2400" dirty="0" smtClean="0"/>
              <a:t>وهي تلك الأخطاء التي لا ترتكب عن قصد أو عمد أو تدبير سابق بل تحدث نتيجة جهل من موظفي قسم الحسابات بالأصول والمبادئ المحاسبية المتعارف عليها أو نتيجة تقصيرهم في أداء أعمالهم. </a:t>
            </a:r>
          </a:p>
          <a:p>
            <a:pPr algn="just"/>
            <a:r>
              <a:rPr lang="ar-IQ" sz="2400" dirty="0" smtClean="0"/>
              <a:t>2) </a:t>
            </a:r>
            <a:r>
              <a:rPr lang="ar-IQ" sz="2400" b="1" dirty="0" smtClean="0"/>
              <a:t>أخطاء الحذف أو السهو:  </a:t>
            </a:r>
          </a:p>
          <a:p>
            <a:pPr algn="just"/>
            <a:r>
              <a:rPr lang="ar-IQ" sz="2400" dirty="0" smtClean="0"/>
              <a:t>وهي الأخطاء التي تنشأ عن قصد أو غير قصد، وهي تنتج عن عدم قيد عملية بالكامل أو أحد طرفيها في دفتر اليومية، أو عدم القيام بترحيلها إلى دفتر الأستاذ كلياً أو جزئياً، أو حذف العملية بالكامل وفي هذه الحالة فإن هذا الحذف لا يؤثر على توازن ميزان المراجعة أو دفتر الأستاذ، بسبب حذف الطرفين المدين والدائن. أما الحذف أو السهو الجزئي يمكن اكتشافه بسهولة لأنه يؤدي إلى عدم توازن ميزان المراجعة مما يسهل معه اكتشاف الخطأ، يمكن أن تكون أخطاء الحذف أو السهو على النحو التالي   :</a:t>
            </a:r>
          </a:p>
          <a:p>
            <a:pPr algn="just"/>
            <a:r>
              <a:rPr lang="ar-IQ" sz="2400" dirty="0" smtClean="0"/>
              <a:t>عدم قيد عملية بيع آجل أو شراء آجل. - عدم احتساب المخصصات اللازمة لمقابلة التزامات مستقبلية. - عدم احتساب الإهلاك للأصول الثابتة. - عدم قيد مقبوضات نقدية.                    </a:t>
            </a:r>
            <a:endParaRPr lang="ar-IQ" sz="2400" dirty="0"/>
          </a:p>
        </p:txBody>
      </p:sp>
    </p:spTree>
    <p:extLst>
      <p:ext uri="{BB962C8B-B14F-4D97-AF65-F5344CB8AC3E}">
        <p14:creationId xmlns:p14="http://schemas.microsoft.com/office/powerpoint/2010/main" val="2417449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496944" cy="5632311"/>
          </a:xfrm>
          <a:prstGeom prst="rect">
            <a:avLst/>
          </a:prstGeom>
        </p:spPr>
        <p:txBody>
          <a:bodyPr wrap="square">
            <a:spAutoFit/>
          </a:bodyPr>
          <a:lstStyle/>
          <a:p>
            <a:pPr algn="just"/>
            <a:r>
              <a:rPr lang="ar-IQ" sz="2400" dirty="0" smtClean="0"/>
              <a:t>3)</a:t>
            </a:r>
            <a:r>
              <a:rPr lang="ar-IQ" sz="2400" b="1" dirty="0" smtClean="0"/>
              <a:t> الأخطاء </a:t>
            </a:r>
            <a:r>
              <a:rPr lang="ar-IQ" sz="2400" b="1" dirty="0" err="1" smtClean="0"/>
              <a:t>الارتكابية</a:t>
            </a:r>
            <a:r>
              <a:rPr lang="ar-IQ" sz="2400" b="1" dirty="0" smtClean="0"/>
              <a:t>:</a:t>
            </a:r>
          </a:p>
          <a:p>
            <a:pPr algn="just"/>
            <a:r>
              <a:rPr lang="ar-IQ" sz="2400" dirty="0" smtClean="0"/>
              <a:t>وتنتج عن الخطأ في العمليات الحسابية (جمع وطرح ..)، أو في الترحيل والترصيد،  وقد يكون كلياً أي في طرفي العملية، وقد يكون جزئياً أي في طرف واحد، ويكشف الخطأ الكلي عن طريق المراجعة </a:t>
            </a:r>
            <a:r>
              <a:rPr lang="ar-IQ" sz="2400" dirty="0" err="1" smtClean="0"/>
              <a:t>المستندية</a:t>
            </a:r>
            <a:r>
              <a:rPr lang="ar-IQ" sz="2400" dirty="0" smtClean="0"/>
              <a:t> والمقارنات والمصادقات. </a:t>
            </a:r>
          </a:p>
          <a:p>
            <a:pPr algn="just"/>
            <a:endParaRPr lang="ar-IQ" sz="2400" dirty="0" smtClean="0"/>
          </a:p>
          <a:p>
            <a:pPr algn="just"/>
            <a:r>
              <a:rPr lang="ar-IQ" sz="2400" dirty="0" smtClean="0"/>
              <a:t>4) </a:t>
            </a:r>
            <a:r>
              <a:rPr lang="ar-IQ" sz="2400" b="1" dirty="0" smtClean="0"/>
              <a:t>الأخطاء الفنية (أخطاء تطبيق الاصول والمبادئ المحاسبية):</a:t>
            </a:r>
          </a:p>
          <a:p>
            <a:pPr algn="just"/>
            <a:r>
              <a:rPr lang="ar-IQ" sz="2400" dirty="0" smtClean="0"/>
              <a:t>وتتمثل في قياس العمليات المالية وتسجيلها في الدفاتر والسجلات بشكل لا يتفق مع الأصول والمبادئ المحاسبية المتعارف عليها أو عدم الأخذ بهذه الأصول والمبادئ ،وتؤثر على قوائم نتيجة الأعمال المتعلقة بأرباح أو خسائر المشروع ومركزه المالي ومن أمثلتها الخلط بين المصاريف </a:t>
            </a:r>
            <a:r>
              <a:rPr lang="ar-IQ" sz="2400" dirty="0" err="1" smtClean="0"/>
              <a:t>الإيرادية</a:t>
            </a:r>
            <a:r>
              <a:rPr lang="ar-IQ" sz="2400" dirty="0" smtClean="0"/>
              <a:t> والمصاريف الرأسمالية وبالتالي تحميل</a:t>
            </a:r>
          </a:p>
          <a:p>
            <a:pPr algn="just"/>
            <a:r>
              <a:rPr lang="ar-IQ" sz="2400" dirty="0" smtClean="0"/>
              <a:t>حساب الأرباح والخسائر بمصاريف غير صحيحة وكذلك عدم إجراء قيود استهلاك الأصول الثابتة أو إجراء هذه القيود بقيمة أكبر أو أقل من المفترض فعلاً، أو عدم التطبيق السليم لمبدأ المقابلة، فضلاً عن تجاهل أسس القياس المحاسبي السليم لعناصر الإيرادات والمصروفات، وكذلك عدم اتباع سياسة الحيطة والحذر بعدم تكوين احتياطيات لمقابلة الخسائر المحتمل حدوثها .</a:t>
            </a:r>
            <a:endParaRPr lang="ar-IQ" sz="2400" dirty="0"/>
          </a:p>
        </p:txBody>
      </p:sp>
    </p:spTree>
    <p:extLst>
      <p:ext uri="{BB962C8B-B14F-4D97-AF65-F5344CB8AC3E}">
        <p14:creationId xmlns:p14="http://schemas.microsoft.com/office/powerpoint/2010/main" val="3658889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7693"/>
            <a:ext cx="8784976" cy="6740307"/>
          </a:xfrm>
          <a:prstGeom prst="rect">
            <a:avLst/>
          </a:prstGeom>
        </p:spPr>
        <p:txBody>
          <a:bodyPr wrap="square">
            <a:spAutoFit/>
          </a:bodyPr>
          <a:lstStyle/>
          <a:p>
            <a:pPr algn="just"/>
            <a:r>
              <a:rPr lang="ar-IQ" sz="2400" b="1" dirty="0" smtClean="0"/>
              <a:t>مفهوم الغش وانواعه : </a:t>
            </a:r>
          </a:p>
          <a:p>
            <a:pPr algn="just"/>
            <a:r>
              <a:rPr lang="ar-IQ" sz="2400" dirty="0" smtClean="0"/>
              <a:t>اشار المعيار الدولي للتدقيق رقم (240 )إلى أن الغش يعني "فعلاً مقصوداً من قبل شخص أو أكثر في الإدارة، وأولئك المكلفون بالرقابة والموظفون، أو أطراف خارجية، ويتعلق هذا الفعل باستخدام الخداع من أجل الحصول على مصلحة غير عادلة أو غير قانونية، والذي ينتج عنه تحريف في التقارير المالية» . </a:t>
            </a:r>
          </a:p>
          <a:p>
            <a:pPr algn="just"/>
            <a:r>
              <a:rPr lang="ar-IQ" sz="2400" dirty="0" smtClean="0"/>
              <a:t>مصطلح الغش يدل على عدة معانٍ منه: "الاختلاس والتلاعب والاحتيال " ومما يركز عليه تعريف تلك المصطلحات عن معنى الغش أنه يشمل عدة عناصر من أجل ارتكابه وهي النية والقصد أو التدبير المسبق، أي أن الغش يرتكب بسابق إصرار وسوء نية وتعمد وليس عن طريق المصادفة، وذلك سعياً للتضليل والإخفاء عن أنظار المستخدمين للتقارير المالية. </a:t>
            </a:r>
          </a:p>
          <a:p>
            <a:pPr algn="just"/>
            <a:r>
              <a:rPr lang="ar-IQ" sz="2400" dirty="0" smtClean="0"/>
              <a:t>ويمكن أن يرتكب الغش عن طريق:</a:t>
            </a:r>
          </a:p>
          <a:p>
            <a:pPr algn="just"/>
            <a:r>
              <a:rPr lang="ar-IQ" sz="2400" dirty="0" smtClean="0"/>
              <a:t> 1- التلاعب في الدفاتر والسجلات بقصد إخفاء عجز أو اختلاس أو بقصد إساءة استعمال أحد الموجودات ومن الأمثلة على هذا النوع:</a:t>
            </a:r>
          </a:p>
          <a:p>
            <a:pPr algn="just"/>
            <a:r>
              <a:rPr lang="ar-IQ" sz="2400" dirty="0" smtClean="0"/>
              <a:t>ثبات مدفوعات وهمية في دفاتر المشروع وسجلاته واختلاسها أو استعمالها لتغطية اختلاس بخزينة المشروع كإضافة أسماء وهمية إلى كشف أجور العمال أو تزوير إيصالات دفع وهمية. - عدم إثبات نقدية مقبوضة من أحد العملاء واختلاسها أو استخدمها لتغطية اختلاس سابق أو عجز بالخزينة. - عدم إثبات بضائع واردة بسجلات المستودعات واختلاسها أو استعمالها في تغطية اختلاسات سابقة بالمستودعات. - إثبات أذونات صرف صورية، واختلاس تلك البضائع.</a:t>
            </a:r>
            <a:endParaRPr lang="ar-IQ" sz="2400" dirty="0"/>
          </a:p>
        </p:txBody>
      </p:sp>
    </p:spTree>
    <p:extLst>
      <p:ext uri="{BB962C8B-B14F-4D97-AF65-F5344CB8AC3E}">
        <p14:creationId xmlns:p14="http://schemas.microsoft.com/office/powerpoint/2010/main" val="281852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59011"/>
            <a:ext cx="8712968" cy="6001643"/>
          </a:xfrm>
          <a:prstGeom prst="rect">
            <a:avLst/>
          </a:prstGeom>
        </p:spPr>
        <p:txBody>
          <a:bodyPr wrap="square">
            <a:spAutoFit/>
          </a:bodyPr>
          <a:lstStyle/>
          <a:p>
            <a:pPr algn="just"/>
            <a:r>
              <a:rPr lang="ar-IQ" sz="2400" dirty="0" smtClean="0"/>
              <a:t>2- التلاعب في الحسابات بالدفاتر والسجلات بقصد التأثير على مدى دلالة القوائم المالية على نتيجة أعمال المشروع ومركزه المالي. ويحدث مثل هذا التلاعب بوحي وتوجيه من إدارة المشروع بقصد تحقيق أحد الأهداف التالية:</a:t>
            </a:r>
          </a:p>
          <a:p>
            <a:pPr marL="285750" indent="-285750" algn="just">
              <a:buFontTx/>
              <a:buChar char="-"/>
            </a:pPr>
            <a:r>
              <a:rPr lang="ar-IQ" sz="2400" dirty="0" smtClean="0"/>
              <a:t>تضخم أرباح المشروع كأن يثبت مبيعات وهمية، أو يغالي في تقدير بضاعة آخر المدة، أو يؤجل قيد بعض المشتريات للفترة اللاحقة، أو لا تؤخذ مخصصات كافية للاستهلاك أو لا تظهر المصروفات على حقيقتها .</a:t>
            </a:r>
          </a:p>
          <a:p>
            <a:pPr algn="just"/>
            <a:endParaRPr lang="ar-IQ" sz="2400" b="1" dirty="0" smtClean="0"/>
          </a:p>
          <a:p>
            <a:pPr algn="just"/>
            <a:r>
              <a:rPr lang="ar-IQ" sz="2400" b="1" dirty="0" smtClean="0"/>
              <a:t>س/ </a:t>
            </a:r>
            <a:r>
              <a:rPr lang="ar-IQ" sz="2400" b="1" dirty="0" err="1" smtClean="0"/>
              <a:t>مالفرق</a:t>
            </a:r>
            <a:r>
              <a:rPr lang="ar-IQ" sz="2400" b="1" dirty="0" smtClean="0"/>
              <a:t> بين </a:t>
            </a:r>
            <a:r>
              <a:rPr lang="ar-IQ" sz="2400" b="1" dirty="0" err="1" smtClean="0"/>
              <a:t>الخطا</a:t>
            </a:r>
            <a:r>
              <a:rPr lang="ar-IQ" sz="2400" b="1" dirty="0" smtClean="0"/>
              <a:t> والغش ؟ </a:t>
            </a:r>
          </a:p>
          <a:p>
            <a:pPr algn="just"/>
            <a:r>
              <a:rPr lang="ar-SA" sz="2400" dirty="0" smtClean="0"/>
              <a:t>على </a:t>
            </a:r>
            <a:r>
              <a:rPr lang="ar-SA" sz="2400" dirty="0"/>
              <a:t>اعتبار أن الخطأ هو الغير مقصود أما المقصود فهو </a:t>
            </a:r>
            <a:r>
              <a:rPr lang="ar-IQ" sz="2400" dirty="0" smtClean="0"/>
              <a:t>غش</a:t>
            </a:r>
            <a:r>
              <a:rPr lang="ar-SA" sz="2400" dirty="0" smtClean="0"/>
              <a:t> </a:t>
            </a:r>
            <a:r>
              <a:rPr lang="ar-SA" sz="2400" dirty="0"/>
              <a:t>خصوصاً بعد التنبيه على المحاسبين بإتباع اللوائح ، ويتضمن </a:t>
            </a:r>
            <a:r>
              <a:rPr lang="ar-SA" sz="2400" dirty="0" smtClean="0"/>
              <a:t>ا</a:t>
            </a:r>
            <a:r>
              <a:rPr lang="ar-IQ" sz="2400" dirty="0" smtClean="0"/>
              <a:t>لغش</a:t>
            </a:r>
            <a:r>
              <a:rPr lang="ar-SA" sz="2400" dirty="0" smtClean="0"/>
              <a:t> </a:t>
            </a:r>
            <a:r>
              <a:rPr lang="ar-SA" sz="2400" dirty="0"/>
              <a:t>الأمور الآتية :ـ </a:t>
            </a:r>
            <a:r>
              <a:rPr lang="ar-SA" sz="2400" dirty="0" smtClean="0"/>
              <a:t>.</a:t>
            </a:r>
            <a:endParaRPr lang="ar-IQ" sz="2400" dirty="0" smtClean="0"/>
          </a:p>
          <a:p>
            <a:pPr marL="285750" indent="-285750" algn="just">
              <a:buFont typeface="Arial" pitchFamily="34" charset="0"/>
              <a:buChar char="•"/>
            </a:pPr>
            <a:r>
              <a:rPr lang="ar-SA" sz="2400" dirty="0"/>
              <a:t> تزوير أو تشويه أو تغيير بالسجلات والوثائق</a:t>
            </a:r>
          </a:p>
          <a:p>
            <a:pPr marL="285750" indent="-285750" algn="just">
              <a:buFont typeface="Arial" pitchFamily="34" charset="0"/>
              <a:buChar char="•"/>
            </a:pPr>
            <a:r>
              <a:rPr lang="ar-SA" sz="2400" dirty="0" smtClean="0"/>
              <a:t>اختلاس</a:t>
            </a:r>
            <a:r>
              <a:rPr lang="ar-SA" sz="2400" dirty="0"/>
              <a:t> الموجودات.</a:t>
            </a:r>
          </a:p>
          <a:p>
            <a:pPr marL="285750" indent="-285750" algn="just">
              <a:buFont typeface="Arial" pitchFamily="34" charset="0"/>
              <a:buChar char="•"/>
            </a:pPr>
            <a:r>
              <a:rPr lang="ar-SA" sz="2400" dirty="0" smtClean="0"/>
              <a:t>حذف </a:t>
            </a:r>
            <a:r>
              <a:rPr lang="ar-SA" sz="2400" dirty="0"/>
              <a:t>أو إلغاء نتائج العمليات من السجلات أو الوثائق.</a:t>
            </a:r>
          </a:p>
          <a:p>
            <a:pPr marL="285750" indent="-285750" algn="just">
              <a:buFont typeface="Arial" pitchFamily="34" charset="0"/>
              <a:buChar char="•"/>
            </a:pPr>
            <a:r>
              <a:rPr lang="ar-SA" sz="2400" dirty="0" smtClean="0"/>
              <a:t>تسجيل</a:t>
            </a:r>
            <a:r>
              <a:rPr lang="ar-SA" sz="2400" dirty="0"/>
              <a:t> عمليات وهمية.</a:t>
            </a:r>
          </a:p>
          <a:p>
            <a:pPr marL="285750" indent="-285750" algn="just">
              <a:buFont typeface="Arial" pitchFamily="34" charset="0"/>
              <a:buChar char="•"/>
            </a:pPr>
            <a:r>
              <a:rPr lang="ar-SA" sz="2400" dirty="0" smtClean="0"/>
              <a:t>عدم </a:t>
            </a:r>
            <a:r>
              <a:rPr lang="ar-SA" sz="2400" dirty="0"/>
              <a:t>الارتباط السليم بالسياسات المحاسبية.</a:t>
            </a:r>
          </a:p>
          <a:p>
            <a:pPr algn="just"/>
            <a:endParaRPr lang="ar-IQ" sz="2400" dirty="0"/>
          </a:p>
        </p:txBody>
      </p:sp>
    </p:spTree>
    <p:extLst>
      <p:ext uri="{BB962C8B-B14F-4D97-AF65-F5344CB8AC3E}">
        <p14:creationId xmlns:p14="http://schemas.microsoft.com/office/powerpoint/2010/main" val="367064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dirty="0" smtClean="0"/>
              <a:t>مسؤوليات المدقق</a:t>
            </a:r>
            <a:endParaRPr lang="ar-IQ" dirty="0"/>
          </a:p>
        </p:txBody>
      </p:sp>
      <p:sp>
        <p:nvSpPr>
          <p:cNvPr id="3" name="مستطيل 2"/>
          <p:cNvSpPr/>
          <p:nvPr/>
        </p:nvSpPr>
        <p:spPr>
          <a:xfrm>
            <a:off x="222956" y="1268760"/>
            <a:ext cx="8640960" cy="4893647"/>
          </a:xfrm>
          <a:prstGeom prst="rect">
            <a:avLst/>
          </a:prstGeom>
        </p:spPr>
        <p:txBody>
          <a:bodyPr wrap="square">
            <a:spAutoFit/>
          </a:bodyPr>
          <a:lstStyle/>
          <a:p>
            <a:pPr algn="just"/>
            <a:r>
              <a:rPr lang="ar-IQ" sz="2400" dirty="0" smtClean="0"/>
              <a:t>إن عملية المراجعة أساسا تهدف إلى توفير القدر اللازم من الحماية ضد نوعين من المخاطر:-</a:t>
            </a:r>
          </a:p>
          <a:p>
            <a:pPr algn="just"/>
            <a:r>
              <a:rPr lang="ar-IQ" sz="2400" dirty="0" smtClean="0"/>
              <a:t>١ .الأخطاء الجوهرية والغش التي قد تكون موجودة بالقوائم المالية.</a:t>
            </a:r>
          </a:p>
          <a:p>
            <a:pPr algn="just"/>
            <a:r>
              <a:rPr lang="ar-IQ" sz="2400" dirty="0" smtClean="0"/>
              <a:t>٢ .احتمال عدم الكشف عن تلك الأخطاء والغش بواسطة فحص أنظمة الرقابة الداخلية.</a:t>
            </a:r>
          </a:p>
          <a:p>
            <a:pPr algn="just"/>
            <a:r>
              <a:rPr lang="ar-IQ" sz="2400" dirty="0" smtClean="0"/>
              <a:t>ونستنتج مما تقدم يتوجب على مراقب الحسابات دراسة أنظمة الرقابة الداخلية بشكل دقيق وسليم ووضع برنامج للمراجعة بشكل يتناسب مع العمل المناط به بالإضافة إلى طلبه أدلة الإثبات للتأكد من الأرصدة الظاهرة في القوائم المالية وأن لا يعتمد بشكل كلي على أنظمة الرقابة الداخلية لأن فحص و دراسة هذه عن مسؤولية الإدارة عن وجود الأنظمة يقلل من احتمال حدوث التلاعب والغش ولكن لا يمنعها فضلا الأخطاء والتلاعب والغش بالقوائم المالية باعتبار أن من واجبات الإدارة اتخاذ إجراءات رقابية ومحاسبية وا</a:t>
            </a:r>
            <a:r>
              <a:rPr lang="ar-IQ" sz="2400" dirty="0" smtClean="0"/>
              <a:t>دارية</a:t>
            </a:r>
            <a:r>
              <a:rPr lang="ar-IQ" sz="2400" dirty="0" smtClean="0"/>
              <a:t> تكفل حماية أصولها وعلى هذا الأساس فمن واجب مراقب الحسابات أن يخطط لعمله ويضع برنامجا لإجراءات المراجعة وكيفية تنفيذها من خلال مساعديه.</a:t>
            </a:r>
          </a:p>
          <a:p>
            <a:pPr algn="just"/>
            <a:endParaRPr lang="ar-IQ" sz="2400" dirty="0"/>
          </a:p>
        </p:txBody>
      </p:sp>
    </p:spTree>
    <p:extLst>
      <p:ext uri="{BB962C8B-B14F-4D97-AF65-F5344CB8AC3E}">
        <p14:creationId xmlns:p14="http://schemas.microsoft.com/office/powerpoint/2010/main" val="2269453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12845"/>
            <a:ext cx="8424936" cy="6001643"/>
          </a:xfrm>
          <a:prstGeom prst="rect">
            <a:avLst/>
          </a:prstGeom>
        </p:spPr>
        <p:txBody>
          <a:bodyPr wrap="square">
            <a:spAutoFit/>
          </a:bodyPr>
          <a:lstStyle/>
          <a:p>
            <a:r>
              <a:rPr lang="ar-IQ" sz="2400" dirty="0" smtClean="0"/>
              <a:t>تنحصر مسؤولية مراقب الحسابات عن الغش والأخطاء والتلاعب من خلال:-</a:t>
            </a:r>
          </a:p>
          <a:p>
            <a:r>
              <a:rPr lang="ar-IQ" sz="2400" dirty="0" smtClean="0"/>
              <a:t>١ .</a:t>
            </a:r>
            <a:r>
              <a:rPr lang="ar-IQ" sz="2400" b="1" dirty="0" smtClean="0"/>
              <a:t>المسؤولية التأديبية: </a:t>
            </a:r>
            <a:r>
              <a:rPr lang="ar-IQ" sz="2400" dirty="0" smtClean="0"/>
              <a:t>وهي الالتزام بقواعد السلوك المهني باعتبارها الحارس الواقي ضد الرشوة والفساد أو إساءة استعمال الأموال.</a:t>
            </a:r>
          </a:p>
          <a:p>
            <a:r>
              <a:rPr lang="ar-IQ" sz="2400" dirty="0" smtClean="0"/>
              <a:t>٢ .</a:t>
            </a:r>
            <a:r>
              <a:rPr lang="ar-IQ" sz="2400" b="1" dirty="0" smtClean="0"/>
              <a:t>المسؤولية المدنية: </a:t>
            </a:r>
            <a:r>
              <a:rPr lang="ar-IQ" sz="2400" dirty="0" smtClean="0"/>
              <a:t>تصنف إلى نوعين </a:t>
            </a:r>
          </a:p>
          <a:p>
            <a:pPr marL="342900" indent="-342900">
              <a:buFont typeface="Arial" pitchFamily="34" charset="0"/>
              <a:buChar char="•"/>
            </a:pPr>
            <a:r>
              <a:rPr lang="ar-IQ" sz="2400" dirty="0" smtClean="0"/>
              <a:t>المسؤولية العقدية الناتجة عن العقد الذي ينظم علاقة مراقب الحسابات بالإدارة أو الوحدة الاقتصادية ويترتب عليها المسائلة في حالة الإخلال بشروط العقد.</a:t>
            </a:r>
          </a:p>
          <a:p>
            <a:pPr marL="342900" indent="-342900">
              <a:buFont typeface="Arial" pitchFamily="34" charset="0"/>
              <a:buChar char="•"/>
            </a:pPr>
            <a:r>
              <a:rPr lang="ar-IQ" sz="2400" dirty="0" smtClean="0"/>
              <a:t>المسؤولية التقصيرية وهي مسؤولية مراقب الحسابات تجاه الأطراف الأخرى التي تضررت مصالحهم بسبب اعتمادهم على تقرير مراقب الحسابات.</a:t>
            </a:r>
          </a:p>
          <a:p>
            <a:r>
              <a:rPr lang="ar-IQ" sz="2400" dirty="0" smtClean="0"/>
              <a:t>٣ .</a:t>
            </a:r>
            <a:r>
              <a:rPr lang="ar-IQ" sz="2400" b="1" dirty="0" smtClean="0"/>
              <a:t>المسؤولية الجزائية (الجنائية): </a:t>
            </a:r>
            <a:r>
              <a:rPr lang="ar-IQ" sz="2400" dirty="0" smtClean="0"/>
              <a:t>وهي المسؤولية الجزائية الناجمة عن ارتكاب مراقب الحسابات إذا تعدى الضرر نطاق الفرد الطبيعي أو المعنوي جريمة من الجرائم المنصوص عليها قانونا إلى نطاق الإضرار بالمجتمع وهي عقوبة يحددها المشرع لكل جريمة. </a:t>
            </a:r>
          </a:p>
          <a:p>
            <a:r>
              <a:rPr lang="ar-IQ" sz="2400" dirty="0" smtClean="0"/>
              <a:t>4. </a:t>
            </a:r>
            <a:r>
              <a:rPr lang="ar-IQ" sz="2400" b="1" dirty="0" smtClean="0"/>
              <a:t>مسؤولية المراجع تجاه الغير: </a:t>
            </a:r>
            <a:r>
              <a:rPr lang="ar-IQ" sz="2400" dirty="0" smtClean="0"/>
              <a:t>وهي المسؤولية التي تنشأ تجاه الغَير بمن لم يرتبط معهم المدقق بعقد، والغَير هو الطرف الثالث، وقد يكوف منتفعا أصيلا، أو بشكل غَير مباشر. وهذه المسؤولية موضع خلاف، حيث يرى البعض أنه توجد مسؤولية للمدقق إذا لم يكن هناك عقد.</a:t>
            </a:r>
            <a:endParaRPr lang="ar-IQ" sz="2400" dirty="0"/>
          </a:p>
        </p:txBody>
      </p:sp>
    </p:spTree>
    <p:extLst>
      <p:ext uri="{BB962C8B-B14F-4D97-AF65-F5344CB8AC3E}">
        <p14:creationId xmlns:p14="http://schemas.microsoft.com/office/powerpoint/2010/main" val="1552829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92696"/>
            <a:ext cx="8352928" cy="4401205"/>
          </a:xfrm>
          <a:prstGeom prst="rect">
            <a:avLst/>
          </a:prstGeom>
        </p:spPr>
        <p:txBody>
          <a:bodyPr wrap="square">
            <a:spAutoFit/>
          </a:bodyPr>
          <a:lstStyle/>
          <a:p>
            <a:pPr algn="just"/>
            <a:r>
              <a:rPr lang="ar-IQ" sz="2800" dirty="0" smtClean="0"/>
              <a:t>وعلى مراقب الحسابات اتخاذ الإجراءات اللازمة لاستبعاد الشك من خلال إبلاغ كافة الأطراف عن الخطأ أو الغش المكتشف أو المحتمل الحدوث الذي يؤثر ماديا </a:t>
            </a:r>
            <a:r>
              <a:rPr lang="ar-IQ" sz="2800" dirty="0" smtClean="0"/>
              <a:t>على نتائج القوائم المالية من خلال اتخاذه </a:t>
            </a:r>
            <a:r>
              <a:rPr lang="ar-IQ" sz="2800" dirty="0" smtClean="0"/>
              <a:t>الإجراءات الآتية:-</a:t>
            </a:r>
          </a:p>
          <a:p>
            <a:pPr algn="just"/>
            <a:r>
              <a:rPr lang="ar-IQ" sz="2800" dirty="0" smtClean="0"/>
              <a:t>١ .إبلاغ إدارة المنشأة أو الوحدة الاقتصادية المتعاقد معها. </a:t>
            </a:r>
          </a:p>
          <a:p>
            <a:pPr algn="just"/>
            <a:r>
              <a:rPr lang="ar-IQ" sz="2800" dirty="0" smtClean="0"/>
              <a:t>٢ .إبلاغ مستخدمي القوائم المالية من خلال إبداء رأي متحفظ أو رأي سلبي.</a:t>
            </a:r>
          </a:p>
          <a:p>
            <a:pPr algn="just"/>
            <a:r>
              <a:rPr lang="ar-IQ" sz="2800" dirty="0" smtClean="0"/>
              <a:t> ٣ .إبلاغ السلطات </a:t>
            </a:r>
            <a:r>
              <a:rPr lang="ar-IQ" sz="2800" dirty="0" err="1" smtClean="0"/>
              <a:t>الإشرافية</a:t>
            </a:r>
            <a:r>
              <a:rPr lang="ar-IQ" sz="2800" dirty="0" smtClean="0"/>
              <a:t> العليا.</a:t>
            </a:r>
          </a:p>
          <a:p>
            <a:pPr algn="just"/>
            <a:r>
              <a:rPr lang="ar-IQ" sz="2800" dirty="0" smtClean="0"/>
              <a:t> ٤ .الانسحاب من عملية المراجعة عندما يجد مراقب الحسابات أدلة من شأنها التأثير على مصداقية و موثوقية القوائم المالية.</a:t>
            </a:r>
            <a:endParaRPr lang="ar-IQ" sz="2800" dirty="0"/>
          </a:p>
        </p:txBody>
      </p:sp>
    </p:spTree>
    <p:extLst>
      <p:ext uri="{BB962C8B-B14F-4D97-AF65-F5344CB8AC3E}">
        <p14:creationId xmlns:p14="http://schemas.microsoft.com/office/powerpoint/2010/main" val="31312747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1196</Words>
  <Application>Microsoft Office PowerPoint</Application>
  <PresentationFormat>عرض على الشاشة (3:4)‏</PresentationFormat>
  <Paragraphs>53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الاخطاء والغش المحاسبية </vt:lpstr>
      <vt:lpstr>عرض تقديمي في PowerPoint</vt:lpstr>
      <vt:lpstr>عرض تقديمي في PowerPoint</vt:lpstr>
      <vt:lpstr>عرض تقديمي في PowerPoint</vt:lpstr>
      <vt:lpstr>عرض تقديمي في PowerPoint</vt:lpstr>
      <vt:lpstr>مسؤوليات المدقق</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8</cp:revision>
  <dcterms:created xsi:type="dcterms:W3CDTF">2020-06-02T15:00:43Z</dcterms:created>
  <dcterms:modified xsi:type="dcterms:W3CDTF">2020-06-02T16:29:52Z</dcterms:modified>
</cp:coreProperties>
</file>